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B1FD9-E8EC-0143-A1EF-447D848D2C1B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8164A-216D-A944-B880-98B0144B9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5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FA217-F50C-3A4E-A46F-AF2B70092B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3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8164A-216D-A944-B880-98B0144B9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9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B9A6C-A2F1-F14A-B274-B84C93BBE4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9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B9A6C-A2F1-F14A-B274-B84C93BBE4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5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B9A6C-A2F1-F14A-B274-B84C93BBE4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8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B9A6C-A2F1-F14A-B274-B84C93BBE4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2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1526B-8BB8-9147-837C-38139043883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4251E-2809-BD42-988C-3BD6B04053B0}" type="datetimeFigureOut">
              <a:rPr lang="en-US" smtClean="0"/>
              <a:t>19-05-21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Introduction to Race in America: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5300" dirty="0" smtClean="0"/>
              <a:t>Reading Race in Literature</a:t>
            </a:r>
            <a:endParaRPr lang="en-US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ENGL 102</a:t>
            </a:r>
            <a:r>
              <a:rPr lang="en-US" dirty="0" smtClean="0"/>
              <a:t>-</a:t>
            </a:r>
            <a:r>
              <a:rPr lang="en-US" dirty="0" smtClean="0"/>
              <a:t>A02</a:t>
            </a:r>
            <a:endParaRPr lang="en-US" dirty="0" smtClean="0"/>
          </a:p>
          <a:p>
            <a:r>
              <a:rPr lang="en-US" dirty="0" smtClean="0"/>
              <a:t>Spring 2019</a:t>
            </a:r>
            <a:endParaRPr lang="en-US" dirty="0" smtClean="0"/>
          </a:p>
          <a:p>
            <a:r>
              <a:rPr lang="en-US" dirty="0" smtClean="0"/>
              <a:t>Instructor: Sydora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North vs. South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52956"/>
            <a:ext cx="7770813" cy="3314444"/>
          </a:xfrm>
        </p:spPr>
        <p:txBody>
          <a:bodyPr>
            <a:normAutofit/>
          </a:bodyPr>
          <a:lstStyle/>
          <a:p>
            <a:r>
              <a:rPr lang="en-US" dirty="0"/>
              <a:t>Slave </a:t>
            </a:r>
            <a:r>
              <a:rPr lang="en-US" dirty="0" smtClean="0"/>
              <a:t>trade officially </a:t>
            </a:r>
            <a:r>
              <a:rPr lang="en-US" dirty="0"/>
              <a:t>abolished in 1808 in the U.S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After the American Revolution slavery proved unprofitable in the </a:t>
            </a:r>
            <a:r>
              <a:rPr lang="en-US" b="1" dirty="0" smtClean="0"/>
              <a:t>North</a:t>
            </a:r>
            <a:r>
              <a:rPr lang="en-US" dirty="0" smtClean="0"/>
              <a:t>, while the early 19</a:t>
            </a:r>
            <a:r>
              <a:rPr lang="en-US" baseline="30000" dirty="0" smtClean="0"/>
              <a:t>th</a:t>
            </a:r>
            <a:r>
              <a:rPr lang="en-US" dirty="0" smtClean="0"/>
              <a:t> century cotton revolution in the </a:t>
            </a:r>
            <a:r>
              <a:rPr lang="en-US" b="1" dirty="0" smtClean="0"/>
              <a:t>South</a:t>
            </a:r>
            <a:r>
              <a:rPr lang="en-US" dirty="0" smtClean="0"/>
              <a:t> depended on the ever-increasing numbers of American-born slaves to sustain its economy.</a:t>
            </a:r>
          </a:p>
          <a:p>
            <a:r>
              <a:rPr lang="en-US" dirty="0" smtClean="0"/>
              <a:t>By 1860, more than 4 million black slaves in the U.S.</a:t>
            </a:r>
            <a:endParaRPr lang="en-US" dirty="0"/>
          </a:p>
        </p:txBody>
      </p:sp>
      <p:pic>
        <p:nvPicPr>
          <p:cNvPr id="6" name="Picture 5" descr="6a00d834515d1e69e2010535e96425970b-800wi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/>
          <a:stretch/>
        </p:blipFill>
        <p:spPr>
          <a:xfrm>
            <a:off x="495631" y="308256"/>
            <a:ext cx="1644834" cy="1734062"/>
          </a:xfrm>
          <a:prstGeom prst="ellipse">
            <a:avLst/>
          </a:prstGeom>
        </p:spPr>
      </p:pic>
      <p:pic>
        <p:nvPicPr>
          <p:cNvPr id="7" name="Picture 6" descr="Solomon_Northup_001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60" y="67236"/>
            <a:ext cx="1718011" cy="24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9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The “Peculiar Institution”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The paradox of American slavery leads to a national divide:</a:t>
            </a:r>
          </a:p>
          <a:p>
            <a:pPr lvl="2"/>
            <a:r>
              <a:rPr lang="en-US" sz="2100" dirty="0" smtClean="0"/>
              <a:t>Growing movement to abolish slavery in the North (Union) and increasing defense of the institution in the South (Confederacy).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In the South, political, religious, economic and social arguments in favor of the continuation of slavery emerged.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 reality, the </a:t>
            </a:r>
            <a:r>
              <a:rPr lang="en-US" b="1" dirty="0" smtClean="0"/>
              <a:t>“peculiar institution” </a:t>
            </a:r>
            <a:r>
              <a:rPr lang="en-US" dirty="0" smtClean="0"/>
              <a:t>systematically denied literacy, freedom of movement, and any sense of racial pride or personal autonomy to blacks.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5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39" y="399702"/>
            <a:ext cx="8177617" cy="1039133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Growing Tension and</a:t>
            </a:r>
            <a:br>
              <a:rPr lang="en-US" sz="4000" dirty="0" smtClean="0"/>
            </a:br>
            <a:r>
              <a:rPr lang="en-US" sz="4000" dirty="0" smtClean="0"/>
              <a:t> The Civil War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1857 – </a:t>
            </a:r>
            <a:r>
              <a:rPr lang="en-US" i="1" dirty="0" smtClean="0"/>
              <a:t>Dred Scott Decision</a:t>
            </a:r>
            <a:r>
              <a:rPr lang="en-US" dirty="0" smtClean="0"/>
              <a:t>: ruled that all African Americans were subhuman property with no rights of citizenship in the United States.</a:t>
            </a:r>
          </a:p>
          <a:p>
            <a:r>
              <a:rPr lang="en-US" dirty="0" smtClean="0"/>
              <a:t>1861-1865: </a:t>
            </a:r>
            <a:r>
              <a:rPr lang="en-US" b="1" dirty="0" smtClean="0"/>
              <a:t>Civil War </a:t>
            </a:r>
            <a:r>
              <a:rPr lang="en-US" dirty="0" smtClean="0"/>
              <a:t>– began as a struggle to preserve the Union, but many in the North and South felt the conflict of slavery would ultimately decide both issues.</a:t>
            </a:r>
          </a:p>
          <a:p>
            <a:pPr lvl="2">
              <a:buFont typeface="Arial"/>
              <a:buChar char="•"/>
            </a:pPr>
            <a:r>
              <a:rPr lang="en-US" b="1" dirty="0" smtClean="0"/>
              <a:t>September 22, 1862: </a:t>
            </a:r>
            <a:r>
              <a:rPr lang="en-US" dirty="0" smtClean="0"/>
              <a:t>President Abraham Lincoln presents </a:t>
            </a:r>
            <a:r>
              <a:rPr lang="en-US" i="1" dirty="0" smtClean="0"/>
              <a:t>Preliminary Emancipation Proclamation</a:t>
            </a:r>
            <a:endParaRPr lang="en-US" b="1" i="1" dirty="0"/>
          </a:p>
        </p:txBody>
      </p:sp>
      <p:pic>
        <p:nvPicPr>
          <p:cNvPr id="4" name="Picture 3" descr="RareFlags_IAS_001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7794"/>
          <a:stretch/>
        </p:blipFill>
        <p:spPr>
          <a:xfrm>
            <a:off x="260858" y="399702"/>
            <a:ext cx="1555472" cy="896643"/>
          </a:xfrm>
          <a:prstGeom prst="rect">
            <a:avLst/>
          </a:prstGeom>
        </p:spPr>
      </p:pic>
      <p:pic>
        <p:nvPicPr>
          <p:cNvPr id="5" name="Picture 4" descr="confederat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544" y="399702"/>
            <a:ext cx="1443125" cy="90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9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Reconstruction Amendments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13</a:t>
            </a:r>
            <a:r>
              <a:rPr lang="en-US" b="1" baseline="30000" dirty="0" smtClean="0"/>
              <a:t>th</a:t>
            </a:r>
            <a:r>
              <a:rPr lang="en-US" b="1" dirty="0" smtClean="0"/>
              <a:t> Amendment </a:t>
            </a:r>
            <a:r>
              <a:rPr lang="en-US" dirty="0" smtClean="0"/>
              <a:t>(1865)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Outlaws the practice of slavery and involuntary servitude.</a:t>
            </a:r>
          </a:p>
          <a:p>
            <a:r>
              <a:rPr lang="en-US" b="1" dirty="0" smtClean="0"/>
              <a:t>14</a:t>
            </a:r>
            <a:r>
              <a:rPr lang="en-US" b="1" baseline="30000" dirty="0" smtClean="0"/>
              <a:t>th</a:t>
            </a:r>
            <a:r>
              <a:rPr lang="en-US" b="1" dirty="0" smtClean="0"/>
              <a:t> Amendment </a:t>
            </a:r>
            <a:r>
              <a:rPr lang="en-US" dirty="0" smtClean="0"/>
              <a:t>(1868)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Former slaves received the rights of citizenship and equal protection of the Constitution.</a:t>
            </a:r>
          </a:p>
          <a:p>
            <a:r>
              <a:rPr lang="en-US" b="1" dirty="0" smtClean="0"/>
              <a:t>15</a:t>
            </a:r>
            <a:r>
              <a:rPr lang="en-US" b="1" baseline="30000" dirty="0" smtClean="0"/>
              <a:t>th</a:t>
            </a:r>
            <a:r>
              <a:rPr lang="en-US" b="1" dirty="0" smtClean="0"/>
              <a:t> Amendment </a:t>
            </a:r>
            <a:r>
              <a:rPr lang="en-US" dirty="0" smtClean="0"/>
              <a:t>(1870)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Grants African Americans (men) the right to vote.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4" y="67236"/>
            <a:ext cx="8819547" cy="1371600"/>
          </a:xfrm>
        </p:spPr>
        <p:txBody>
          <a:bodyPr/>
          <a:lstStyle/>
          <a:p>
            <a:r>
              <a:rPr lang="en-US" sz="4200" dirty="0" smtClean="0"/>
              <a:t>Southern Response to Emancipation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Black Codes: </a:t>
            </a:r>
            <a:r>
              <a:rPr lang="en-US" dirty="0" smtClean="0"/>
              <a:t>Post-Civil War laws established by Southern states that continued the restrictions of slavery and reduced African-American constitutional rights to a mockery.</a:t>
            </a:r>
          </a:p>
          <a:p>
            <a:r>
              <a:rPr lang="en-US" b="1" dirty="0" smtClean="0"/>
              <a:t>White Supremacy Groups: 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Ku Klux Klan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 Knights of the White </a:t>
            </a:r>
            <a:r>
              <a:rPr lang="en-US" dirty="0" err="1" smtClean="0"/>
              <a:t>Camelia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White Brotherhood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 ‘76 Association </a:t>
            </a:r>
          </a:p>
        </p:txBody>
      </p:sp>
      <p:pic>
        <p:nvPicPr>
          <p:cNvPr id="4" name="Picture 3" descr="Ku_Klux_Klan_Virgina_1922_Parad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/>
          <a:stretch/>
        </p:blipFill>
        <p:spPr>
          <a:xfrm>
            <a:off x="5397287" y="3674199"/>
            <a:ext cx="2915112" cy="204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5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Southern Backlash Continued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209799"/>
            <a:ext cx="4697056" cy="2278023"/>
          </a:xfrm>
        </p:spPr>
        <p:txBody>
          <a:bodyPr>
            <a:normAutofit fontScale="92500"/>
          </a:bodyPr>
          <a:lstStyle/>
          <a:p>
            <a:r>
              <a:rPr lang="en-US" sz="2600" b="1" dirty="0"/>
              <a:t>Jim Crow Laws (1876): </a:t>
            </a:r>
            <a:r>
              <a:rPr lang="en-US" dirty="0" smtClean="0"/>
              <a:t>enforced racial segregation in the South between the end of the Reconstruction period (1877) and the beginning of a civil right’s movement in the 1950s.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restro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31" y="2382963"/>
            <a:ext cx="2940782" cy="1566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149" y="4690472"/>
            <a:ext cx="76484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i="1" dirty="0" err="1" smtClean="0"/>
              <a:t>Plessy</a:t>
            </a:r>
            <a:r>
              <a:rPr lang="en-US" sz="2400" b="1" i="1" dirty="0" smtClean="0"/>
              <a:t> vs. Ferguson </a:t>
            </a:r>
            <a:r>
              <a:rPr lang="en-US" sz="2400" b="1" dirty="0" smtClean="0"/>
              <a:t>(1896)</a:t>
            </a:r>
            <a:r>
              <a:rPr lang="en-US" sz="2200" b="1" dirty="0" smtClean="0"/>
              <a:t>: </a:t>
            </a:r>
            <a:r>
              <a:rPr lang="en-US" sz="2200" dirty="0" smtClean="0"/>
              <a:t>advanced the controversial “separate but equal” doctrine.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9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5"/>
            <a:ext cx="7770813" cy="1513431"/>
          </a:xfrm>
        </p:spPr>
        <p:txBody>
          <a:bodyPr/>
          <a:lstStyle/>
          <a:p>
            <a:r>
              <a:rPr lang="en-US" sz="4000" dirty="0" smtClean="0"/>
              <a:t>Black American Response at the Turn of the Century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799"/>
            <a:ext cx="7770813" cy="3894218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smtClean="0"/>
              <a:t>Two important responses to Southern racism</a:t>
            </a:r>
            <a:r>
              <a:rPr lang="en-US" sz="2600" dirty="0" smtClean="0"/>
              <a:t>:</a:t>
            </a:r>
          </a:p>
          <a:p>
            <a:pPr marL="0" indent="0">
              <a:buNone/>
            </a:pPr>
            <a:endParaRPr lang="en-US" sz="900" dirty="0" smtClean="0"/>
          </a:p>
          <a:p>
            <a:pPr lvl="1">
              <a:buFont typeface="+mj-lt"/>
              <a:buAutoNum type="arabicPeriod"/>
            </a:pPr>
            <a:r>
              <a:rPr lang="en-US" sz="2000" dirty="0" smtClean="0"/>
              <a:t>Emergence of new form of African American writing.</a:t>
            </a:r>
          </a:p>
          <a:p>
            <a:pPr lvl="2">
              <a:buFont typeface="Arial"/>
              <a:buChar char="•"/>
            </a:pPr>
            <a:r>
              <a:rPr lang="en-US" sz="1800" u="sng" dirty="0" smtClean="0"/>
              <a:t>Ex</a:t>
            </a:r>
            <a:r>
              <a:rPr lang="en-US" sz="1800" dirty="0" smtClean="0"/>
              <a:t>: Paul Laurence Dunbar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/>
              <a:t>The Great Migration</a:t>
            </a:r>
          </a:p>
          <a:p>
            <a:pPr lvl="2">
              <a:buFont typeface="Arial"/>
              <a:buChar char="•"/>
            </a:pPr>
            <a:r>
              <a:rPr lang="en-US" sz="1800" dirty="0" smtClean="0"/>
              <a:t>Mass geographical movement </a:t>
            </a:r>
          </a:p>
          <a:p>
            <a:pPr marL="914400" lvl="2" indent="0">
              <a:buNone/>
            </a:pPr>
            <a:r>
              <a:rPr lang="en-US" sz="1800" dirty="0" smtClean="0"/>
              <a:t>        from the 1890s forward by </a:t>
            </a:r>
          </a:p>
          <a:p>
            <a:pPr marL="914400" lvl="2" indent="0">
              <a:buNone/>
            </a:pPr>
            <a:r>
              <a:rPr lang="en-US" sz="1800" dirty="0" smtClean="0"/>
              <a:t>        African Americans, initially </a:t>
            </a:r>
          </a:p>
          <a:p>
            <a:pPr marL="914400" lvl="2" indent="0">
              <a:buNone/>
            </a:pPr>
            <a:r>
              <a:rPr lang="en-US" sz="1800" dirty="0" smtClean="0"/>
              <a:t>        young males, from the </a:t>
            </a:r>
          </a:p>
          <a:p>
            <a:pPr marL="914400" lvl="2" indent="0">
              <a:buNone/>
            </a:pPr>
            <a:r>
              <a:rPr lang="en-US" sz="1800" dirty="0" smtClean="0"/>
              <a:t>        economically depressed rural </a:t>
            </a:r>
          </a:p>
          <a:p>
            <a:pPr marL="914400" lvl="2" indent="0">
              <a:buNone/>
            </a:pPr>
            <a:r>
              <a:rPr lang="en-US" sz="1800" dirty="0" smtClean="0"/>
              <a:t>        South to Northern cities. </a:t>
            </a:r>
            <a:endParaRPr lang="en-US" sz="1800" dirty="0"/>
          </a:p>
        </p:txBody>
      </p:sp>
      <p:pic>
        <p:nvPicPr>
          <p:cNvPr id="4" name="Picture 3" descr="primary-source-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25" y="3634408"/>
            <a:ext cx="3021213" cy="225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929656" cy="1371600"/>
          </a:xfrm>
        </p:spPr>
        <p:txBody>
          <a:bodyPr/>
          <a:lstStyle/>
          <a:p>
            <a:r>
              <a:rPr lang="en-US" sz="3700" dirty="0" smtClean="0"/>
              <a:t>Pros and Cons of the Great Migration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Cultural shock resulted in ghetto life:</a:t>
            </a:r>
          </a:p>
          <a:p>
            <a:pPr lvl="2">
              <a:buFont typeface="Arial"/>
              <a:buChar char="•"/>
            </a:pPr>
            <a:r>
              <a:rPr lang="en-US" dirty="0"/>
              <a:t>White neighborhoods adopted restrictive covenants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Poor </a:t>
            </a:r>
            <a:r>
              <a:rPr lang="en-US" dirty="0"/>
              <a:t>schooling</a:t>
            </a:r>
          </a:p>
          <a:p>
            <a:pPr lvl="2">
              <a:buFont typeface="Arial"/>
              <a:buChar char="•"/>
            </a:pPr>
            <a:r>
              <a:rPr lang="en-US" dirty="0"/>
              <a:t>Overcrowding</a:t>
            </a:r>
          </a:p>
          <a:p>
            <a:pPr lvl="2">
              <a:buFont typeface="Arial"/>
              <a:buChar char="•"/>
            </a:pPr>
            <a:r>
              <a:rPr lang="en-US" dirty="0"/>
              <a:t>Lack of social amenities</a:t>
            </a:r>
          </a:p>
          <a:p>
            <a:pPr lvl="2">
              <a:buFont typeface="Arial"/>
              <a:buChar char="•"/>
            </a:pPr>
            <a:r>
              <a:rPr lang="en-US" dirty="0"/>
              <a:t>High crime attracted exploiters and </a:t>
            </a:r>
            <a:r>
              <a:rPr lang="en-US" dirty="0" smtClean="0"/>
              <a:t>racketeers</a:t>
            </a:r>
          </a:p>
          <a:p>
            <a:r>
              <a:rPr lang="en-US" dirty="0" smtClean="0"/>
              <a:t>However, the ghetto also created a black community, homogenized by shared suffering, which quickly established its own institutions and began to recognize its own potential strength (</a:t>
            </a:r>
            <a:r>
              <a:rPr lang="en-US" dirty="0" err="1" smtClean="0"/>
              <a:t>Bigsby</a:t>
            </a:r>
            <a:r>
              <a:rPr lang="en-US" dirty="0" smtClean="0"/>
              <a:t> and Thompson 161). 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599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c37340b8c742c366978b2e9d257ee5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29" y="605267"/>
            <a:ext cx="6843058" cy="55018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26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434db3886c37ffe209ce5112f13a8d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6" y="881528"/>
            <a:ext cx="7713008" cy="5117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486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What is “Race”?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 smtClean="0"/>
              <a:t>Race</a:t>
            </a:r>
            <a:r>
              <a:rPr lang="en-US" sz="2800" dirty="0" smtClean="0"/>
              <a:t> as </a:t>
            </a:r>
            <a:r>
              <a:rPr lang="en-US" sz="2800" i="1" dirty="0" smtClean="0"/>
              <a:t>biology.</a:t>
            </a:r>
          </a:p>
          <a:p>
            <a:pPr marL="0" indent="0">
              <a:buNone/>
            </a:pPr>
            <a:endParaRPr lang="en-US" sz="1100" i="1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Term first coined around 1508.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u="sng" dirty="0" smtClean="0"/>
              <a:t>Definition</a:t>
            </a:r>
            <a:r>
              <a:rPr lang="en-US" dirty="0" smtClean="0"/>
              <a:t>: scientific classification of phenotypic variations of human beings based on essential, “natural,” and physical differences.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u="sng" dirty="0" smtClean="0"/>
              <a:t>Ex</a:t>
            </a:r>
            <a:r>
              <a:rPr lang="en-US" dirty="0" smtClean="0"/>
              <a:t>:  “One-drop rule” or “black ancestor rule.”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07_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755274"/>
            <a:ext cx="6926731" cy="5355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424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Brizee</a:t>
            </a:r>
            <a:r>
              <a:rPr lang="en-US" sz="2000" dirty="0" smtClean="0"/>
              <a:t>, Allen et al. “Critical Race Theory.” </a:t>
            </a:r>
            <a:r>
              <a:rPr lang="en-US" sz="2000" i="1" dirty="0" smtClean="0"/>
              <a:t>OWL Purdue Online Writing Lab. </a:t>
            </a:r>
            <a:r>
              <a:rPr lang="en-US" sz="2000" dirty="0" smtClean="0"/>
              <a:t>17 Aug. 2015. </a:t>
            </a:r>
            <a:r>
              <a:rPr lang="en-US" sz="2000" dirty="0"/>
              <a:t>Web. https://</a:t>
            </a:r>
            <a:r>
              <a:rPr lang="en-US" sz="2000" dirty="0" err="1"/>
              <a:t>owl.english.purdue.edu</a:t>
            </a:r>
            <a:r>
              <a:rPr lang="en-US" sz="2000" dirty="0"/>
              <a:t>/owl/resource/722/</a:t>
            </a:r>
            <a:r>
              <a:rPr lang="en-US" sz="2000" dirty="0" smtClean="0"/>
              <a:t>14/. </a:t>
            </a:r>
          </a:p>
          <a:p>
            <a:r>
              <a:rPr lang="en-US" sz="2000" dirty="0" err="1" smtClean="0"/>
              <a:t>Bigsby</a:t>
            </a:r>
            <a:r>
              <a:rPr lang="en-US" sz="2000" dirty="0" smtClean="0"/>
              <a:t>, C.W.E. and Roger Thompson. “The Black Experience.” </a:t>
            </a:r>
            <a:r>
              <a:rPr lang="en-US" sz="2000" i="1" dirty="0" smtClean="0"/>
              <a:t>Introduction to American Studies, </a:t>
            </a:r>
            <a:r>
              <a:rPr lang="en-US" sz="2000" dirty="0" smtClean="0"/>
              <a:t>3</a:t>
            </a:r>
            <a:r>
              <a:rPr lang="en-US" sz="2000" baseline="30000" dirty="0" smtClean="0"/>
              <a:t>rd</a:t>
            </a:r>
            <a:r>
              <a:rPr lang="en-US" sz="2000" dirty="0" smtClean="0"/>
              <a:t> ed</a:t>
            </a:r>
            <a:r>
              <a:rPr lang="en-US" sz="2000" i="1" dirty="0" smtClean="0"/>
              <a:t>. </a:t>
            </a:r>
            <a:r>
              <a:rPr lang="en-US" sz="2000" dirty="0" smtClean="0"/>
              <a:t>Eds. Malcolm Bradbury and Howard </a:t>
            </a:r>
            <a:r>
              <a:rPr lang="en-US" sz="2000" dirty="0" err="1" smtClean="0"/>
              <a:t>Temperley</a:t>
            </a:r>
            <a:r>
              <a:rPr lang="en-US" sz="2000" dirty="0" smtClean="0"/>
              <a:t>. Longman, 1998. 150-177. Print.</a:t>
            </a:r>
          </a:p>
          <a:p>
            <a:r>
              <a:rPr lang="en-US" sz="2000" dirty="0" smtClean="0"/>
              <a:t>“Slavery in the United States: A Brief History.” </a:t>
            </a:r>
            <a:r>
              <a:rPr lang="en-US" sz="2000" i="1" dirty="0" smtClean="0"/>
              <a:t>Civil War Trust</a:t>
            </a:r>
            <a:r>
              <a:rPr lang="en-US" sz="2000" dirty="0" smtClean="0"/>
              <a:t>. Web. 10 October, 2014. </a:t>
            </a:r>
          </a:p>
          <a:p>
            <a:r>
              <a:rPr lang="en-US" sz="2000" dirty="0" err="1"/>
              <a:t>Nealon</a:t>
            </a:r>
            <a:r>
              <a:rPr lang="en-US" sz="2000" dirty="0"/>
              <a:t>, Jeffrey, and Susan </a:t>
            </a:r>
            <a:r>
              <a:rPr lang="en-US" sz="2000" dirty="0" err="1"/>
              <a:t>Searls</a:t>
            </a:r>
            <a:r>
              <a:rPr lang="en-US" sz="2000" dirty="0"/>
              <a:t> Giroux. </a:t>
            </a:r>
            <a:r>
              <a:rPr lang="en-US" sz="2000" i="1" dirty="0"/>
              <a:t>The Theory Toolbox: Critical Concepts for the Humanities, Arts, and Social Sciences. </a:t>
            </a:r>
            <a:r>
              <a:rPr lang="en-US" sz="2000" dirty="0"/>
              <a:t>New York and Toronto: </a:t>
            </a:r>
            <a:r>
              <a:rPr lang="en-US" sz="2000" dirty="0" err="1"/>
              <a:t>Rowman</a:t>
            </a:r>
            <a:r>
              <a:rPr lang="en-US" sz="2000" dirty="0"/>
              <a:t> &amp; Littlefield Publishers, Inc., 2003. </a:t>
            </a:r>
            <a:r>
              <a:rPr lang="en-US" sz="2000" dirty="0" smtClean="0"/>
              <a:t>Print.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540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Studying Race in Society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397776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Race </a:t>
            </a:r>
            <a:r>
              <a:rPr lang="en-US" sz="2800" dirty="0" smtClean="0"/>
              <a:t>as a </a:t>
            </a:r>
            <a:r>
              <a:rPr lang="en-US" sz="2800" i="1" dirty="0" smtClean="0"/>
              <a:t>social construct.</a:t>
            </a:r>
          </a:p>
          <a:p>
            <a:pPr marL="0" indent="0">
              <a:buNone/>
            </a:pPr>
            <a:endParaRPr lang="en-US" sz="1100" i="1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It is </a:t>
            </a:r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 smtClean="0"/>
              <a:t>natural and eternal, but </a:t>
            </a:r>
            <a:r>
              <a:rPr lang="en-US" u="sng" dirty="0" smtClean="0"/>
              <a:t>social</a:t>
            </a:r>
            <a:r>
              <a:rPr lang="en-US" dirty="0" smtClean="0"/>
              <a:t> and </a:t>
            </a:r>
            <a:r>
              <a:rPr lang="en-US" u="sng" dirty="0" smtClean="0"/>
              <a:t>political</a:t>
            </a:r>
            <a:r>
              <a:rPr lang="en-US" dirty="0" smtClean="0"/>
              <a:t>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A category created by humans in the construction of their social reality.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b="1" dirty="0" smtClean="0"/>
              <a:t>ideology </a:t>
            </a:r>
            <a:r>
              <a:rPr lang="en-US" dirty="0" smtClean="0"/>
              <a:t>– a group of intertwining beliefs that makes possible certain kinds of cultural consensus or knowledge seem natural or common sense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Nealon</a:t>
            </a:r>
            <a:r>
              <a:rPr lang="en-US" dirty="0" smtClean="0"/>
              <a:t> and Giroux 87).</a:t>
            </a:r>
          </a:p>
        </p:txBody>
      </p:sp>
    </p:spTree>
    <p:extLst>
      <p:ext uri="{BB962C8B-B14F-4D97-AF65-F5344CB8AC3E}">
        <p14:creationId xmlns:p14="http://schemas.microsoft.com/office/powerpoint/2010/main" val="290823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2450"/>
            <a:ext cx="7770813" cy="1236386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Reading Representations of Race and Racism </a:t>
            </a:r>
            <a:endParaRPr lang="en-US" sz="4400" dirty="0"/>
          </a:p>
        </p:txBody>
      </p:sp>
      <p:pic>
        <p:nvPicPr>
          <p:cNvPr id="6" name="Picture 5" descr="53016750_wide-70b3d978cc12760cd12aa83b99a258443cbca7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47348"/>
            <a:ext cx="7958295" cy="446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“Intersectionality”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41526"/>
            <a:ext cx="7770813" cy="41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/>
              <a:t>Intersectionality</a:t>
            </a:r>
            <a:r>
              <a:rPr lang="en-US" sz="2800" dirty="0"/>
              <a:t> is “the interconnected nature of social categorizations such as </a:t>
            </a:r>
            <a:r>
              <a:rPr lang="en-US" sz="2800" u="sng" dirty="0"/>
              <a:t>race</a:t>
            </a:r>
            <a:r>
              <a:rPr lang="en-US" sz="2800" dirty="0"/>
              <a:t>, </a:t>
            </a:r>
            <a:r>
              <a:rPr lang="en-US" sz="2800" u="sng" dirty="0"/>
              <a:t>class</a:t>
            </a:r>
            <a:r>
              <a:rPr lang="en-US" sz="2800" dirty="0"/>
              <a:t>, and </a:t>
            </a:r>
            <a:r>
              <a:rPr lang="en-US" sz="2800" u="sng" dirty="0"/>
              <a:t>gender</a:t>
            </a:r>
            <a:r>
              <a:rPr lang="en-US" sz="2800" dirty="0"/>
              <a:t> as they apply to a given individual or group, regarded as creating overlapping and independent systems of discrimination or disadvantage” (Crenshaw 1989)</a:t>
            </a:r>
            <a:r>
              <a:rPr lang="en-US" sz="2800" dirty="0" smtClean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46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Understanding Intersectionality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We </a:t>
            </a:r>
            <a:r>
              <a:rPr lang="en-US" sz="2800" dirty="0">
                <a:solidFill>
                  <a:srgbClr val="000000"/>
                </a:solidFill>
              </a:rPr>
              <a:t>are </a:t>
            </a:r>
            <a:r>
              <a:rPr lang="en-US" sz="2800" u="sng" dirty="0">
                <a:solidFill>
                  <a:srgbClr val="000000"/>
                </a:solidFill>
              </a:rPr>
              <a:t>all</a:t>
            </a:r>
            <a:r>
              <a:rPr lang="en-US" sz="2800" dirty="0">
                <a:solidFill>
                  <a:srgbClr val="000000"/>
                </a:solidFill>
              </a:rPr>
              <a:t> subject to some forms of privilege </a:t>
            </a:r>
            <a:r>
              <a:rPr lang="en-US" sz="2800" dirty="0">
                <a:solidFill>
                  <a:schemeClr val="tx1"/>
                </a:solidFill>
              </a:rPr>
              <a:t>and some forms of oppression.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All categories of oppression have a common core:</a:t>
            </a:r>
            <a:r>
              <a:rPr lang="en-US" sz="2800" i="1" dirty="0">
                <a:solidFill>
                  <a:schemeClr val="tx1"/>
                </a:solidFill>
              </a:rPr>
              <a:t> the superiority of one over another</a:t>
            </a:r>
            <a:r>
              <a:rPr lang="en-US" sz="2800" dirty="0">
                <a:solidFill>
                  <a:schemeClr val="tx1"/>
                </a:solidFill>
              </a:rPr>
              <a:t>; there is no </a:t>
            </a:r>
            <a:r>
              <a:rPr lang="en-US" sz="2800" dirty="0" smtClean="0">
                <a:solidFill>
                  <a:schemeClr val="tx1"/>
                </a:solidFill>
              </a:rPr>
              <a:t>hierarchy of oppression.</a:t>
            </a:r>
            <a:r>
              <a:rPr lang="en-GB" sz="2800" dirty="0" smtClean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When does </a:t>
            </a:r>
            <a:r>
              <a:rPr lang="en-US" sz="2800" dirty="0" smtClean="0">
                <a:solidFill>
                  <a:schemeClr val="tx1"/>
                </a:solidFill>
              </a:rPr>
              <a:t>your </a:t>
            </a:r>
            <a:r>
              <a:rPr lang="en-US" sz="2800" dirty="0">
                <a:solidFill>
                  <a:schemeClr val="tx1"/>
                </a:solidFill>
              </a:rPr>
              <a:t>privilege uphold some else’s oppression?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1933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Questions for Reading Race and Racism: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0133"/>
            <a:ext cx="7770813" cy="42226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Where and in what ways does race appear in dominant American culture and shape the ways we interact?</a:t>
            </a:r>
          </a:p>
          <a:p>
            <a:r>
              <a:rPr lang="en-US" dirty="0" smtClean="0"/>
              <a:t>What types of texts reflect dominant culture’s perceptions of race? </a:t>
            </a:r>
          </a:p>
          <a:p>
            <a:r>
              <a:rPr lang="en-US" dirty="0" smtClean="0"/>
              <a:t>In what ways do texts challenge or subvert racist assumptions? </a:t>
            </a:r>
          </a:p>
          <a:p>
            <a:r>
              <a:rPr lang="en-US" dirty="0" smtClean="0"/>
              <a:t>How do we accurately reflect the experiences of victims of racism?</a:t>
            </a:r>
          </a:p>
          <a:p>
            <a:r>
              <a:rPr lang="en-US" dirty="0" smtClean="0"/>
              <a:t>How does racism continue to function as a pervasive and persistent force in society?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5521" y="6425789"/>
            <a:ext cx="761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Adapted from: “Critical Race Theory.” </a:t>
            </a:r>
            <a:r>
              <a:rPr lang="en-US" sz="1200" i="1" dirty="0" smtClean="0"/>
              <a:t>OWL Purdue Online Writing Lab</a:t>
            </a:r>
            <a:r>
              <a:rPr lang="en-US" sz="1200" dirty="0" smtClean="0"/>
              <a:t>. 17 Aug. 2015. Web.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355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380" y="67236"/>
            <a:ext cx="7954234" cy="1371600"/>
          </a:xfrm>
        </p:spPr>
        <p:txBody>
          <a:bodyPr/>
          <a:lstStyle/>
          <a:p>
            <a:r>
              <a:rPr lang="en-US" sz="4400" dirty="0" smtClean="0"/>
              <a:t>The History of Slavery in America</a:t>
            </a:r>
            <a:endParaRPr lang="en-US" sz="4400" dirty="0"/>
          </a:p>
        </p:txBody>
      </p:sp>
      <p:pic>
        <p:nvPicPr>
          <p:cNvPr id="7" name="Picture 6" descr="1808_small_fullsiz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r="5088"/>
          <a:stretch/>
        </p:blipFill>
        <p:spPr>
          <a:xfrm>
            <a:off x="502381" y="1964972"/>
            <a:ext cx="8185231" cy="41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The New World and Slavery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65600"/>
            <a:ext cx="7770813" cy="3801800"/>
          </a:xfrm>
        </p:spPr>
        <p:txBody>
          <a:bodyPr>
            <a:normAutofit/>
          </a:bodyPr>
          <a:lstStyle/>
          <a:p>
            <a:r>
              <a:rPr lang="en-US" sz="2300" dirty="0" smtClean="0"/>
              <a:t>Between 1619 and 1860 some 400,000 slaves transported from Africa to the New World due to labor shortage. </a:t>
            </a:r>
          </a:p>
        </p:txBody>
      </p:sp>
      <p:pic>
        <p:nvPicPr>
          <p:cNvPr id="4" name="Picture 3" descr="slave_trade_1650-1860_b - www.slaveryinamerica.o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42" y="3056628"/>
            <a:ext cx="5621033" cy="32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31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142</TotalTime>
  <Words>1031</Words>
  <Application>Microsoft Macintosh PowerPoint</Application>
  <PresentationFormat>On-screen Show (4:3)</PresentationFormat>
  <Paragraphs>101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Folio</vt:lpstr>
      <vt:lpstr>Introduction to Race in America: Reading Race in Literature</vt:lpstr>
      <vt:lpstr>What is “Race”?</vt:lpstr>
      <vt:lpstr>Studying Race in Society</vt:lpstr>
      <vt:lpstr>Reading Representations of Race and Racism </vt:lpstr>
      <vt:lpstr>“Intersectionality”</vt:lpstr>
      <vt:lpstr>Understanding Intersectionality</vt:lpstr>
      <vt:lpstr>Questions for Reading Race and Racism:</vt:lpstr>
      <vt:lpstr>The History of Slavery in America</vt:lpstr>
      <vt:lpstr>The New World and Slavery</vt:lpstr>
      <vt:lpstr>North vs. South</vt:lpstr>
      <vt:lpstr>The “Peculiar Institution”</vt:lpstr>
      <vt:lpstr>Growing Tension and  The Civil War</vt:lpstr>
      <vt:lpstr>Reconstruction Amendments</vt:lpstr>
      <vt:lpstr>Southern Response to Emancipation</vt:lpstr>
      <vt:lpstr>Southern Backlash Continued</vt:lpstr>
      <vt:lpstr>Black American Response at the Turn of the Century </vt:lpstr>
      <vt:lpstr>Pros and Cons of the Great Migration</vt:lpstr>
      <vt:lpstr>PowerPoint Presentation</vt:lpstr>
      <vt:lpstr>PowerPoint Presentation</vt:lpstr>
      <vt:lpstr>PowerPoint Presentation</vt:lpstr>
      <vt:lpstr>Bibliography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Race in America: Reading Race in Literature</dc:title>
  <dc:creator>Laura Sydora</dc:creator>
  <cp:lastModifiedBy>Laura Sydora</cp:lastModifiedBy>
  <cp:revision>3</cp:revision>
  <dcterms:created xsi:type="dcterms:W3CDTF">2019-05-22T01:20:31Z</dcterms:created>
  <dcterms:modified xsi:type="dcterms:W3CDTF">2019-05-22T03:42:57Z</dcterms:modified>
</cp:coreProperties>
</file>